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4" r:id="rId5"/>
    <p:sldId id="265" r:id="rId6"/>
    <p:sldId id="268" r:id="rId7"/>
    <p:sldId id="266" r:id="rId8"/>
    <p:sldId id="261" r:id="rId9"/>
    <p:sldId id="262" r:id="rId10"/>
    <p:sldId id="263" r:id="rId11"/>
    <p:sldId id="259" r:id="rId12"/>
    <p:sldId id="267" r:id="rId13"/>
  </p:sldIdLst>
  <p:sldSz cx="9144000" cy="6858000" type="screen4x3"/>
  <p:notesSz cx="6856413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EA4"/>
    <a:srgbClr val="CCFF66"/>
    <a:srgbClr val="CCFF33"/>
    <a:srgbClr val="CCCCFF"/>
    <a:srgbClr val="66FF66"/>
    <a:srgbClr val="A4E0FE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112" cy="454184"/>
          </a:xfrm>
          <a:prstGeom prst="rect">
            <a:avLst/>
          </a:prstGeom>
        </p:spPr>
        <p:txBody>
          <a:bodyPr vert="horz" lIns="91083" tIns="45542" rIns="91083" bIns="455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714" y="0"/>
            <a:ext cx="2971112" cy="454184"/>
          </a:xfrm>
          <a:prstGeom prst="rect">
            <a:avLst/>
          </a:prstGeom>
        </p:spPr>
        <p:txBody>
          <a:bodyPr vert="horz" lIns="91083" tIns="45542" rIns="91083" bIns="45542" rtlCol="0"/>
          <a:lstStyle>
            <a:lvl1pPr algn="r">
              <a:defRPr sz="1200"/>
            </a:lvl1pPr>
          </a:lstStyle>
          <a:p>
            <a:fld id="{7BE98743-F777-4870-BAB5-472F998CA0D2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1837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83" tIns="45542" rIns="91083" bIns="455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42" y="4314746"/>
            <a:ext cx="5485130" cy="4087654"/>
          </a:xfrm>
          <a:prstGeom prst="rect">
            <a:avLst/>
          </a:prstGeom>
        </p:spPr>
        <p:txBody>
          <a:bodyPr vert="horz" lIns="91083" tIns="45542" rIns="91083" bIns="455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112" cy="454184"/>
          </a:xfrm>
          <a:prstGeom prst="rect">
            <a:avLst/>
          </a:prstGeom>
        </p:spPr>
        <p:txBody>
          <a:bodyPr vert="horz" lIns="91083" tIns="45542" rIns="91083" bIns="455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714" y="8627915"/>
            <a:ext cx="2971112" cy="454184"/>
          </a:xfrm>
          <a:prstGeom prst="rect">
            <a:avLst/>
          </a:prstGeom>
        </p:spPr>
        <p:txBody>
          <a:bodyPr vert="horz" lIns="91083" tIns="45542" rIns="91083" bIns="45542" rtlCol="0" anchor="b"/>
          <a:lstStyle>
            <a:lvl1pPr algn="r">
              <a:defRPr sz="1200"/>
            </a:lvl1pPr>
          </a:lstStyle>
          <a:p>
            <a:fld id="{98129DFD-0E1D-44FF-A913-2DC174FC1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29DFD-0E1D-44FF-A913-2DC174FC1C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29DFD-0E1D-44FF-A913-2DC174FC1C9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29DFD-0E1D-44FF-A913-2DC174FC1C9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D1EBCB-8321-4473-9E03-B6E2C6ECAF34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29DFD-0E1D-44FF-A913-2DC174FC1C9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29DFD-0E1D-44FF-A913-2DC174FC1C9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BE8BA4-64A8-441C-9BE6-35DAE3CADAF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D6FF24-FBD2-459D-8CE0-AF717029D68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06170E-9268-43CF-9A4F-F9774A4CCF7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1F081D-59C8-4191-A671-B3356CB6042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29DFD-0E1D-44FF-A913-2DC174FC1C9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29DFD-0E1D-44FF-A913-2DC174FC1C9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409F-293E-492C-BBAA-C4D219C203BC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DED-0FA8-4648-965A-0319811B8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409F-293E-492C-BBAA-C4D219C203BC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DED-0FA8-4648-965A-0319811B8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409F-293E-492C-BBAA-C4D219C203BC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DED-0FA8-4648-965A-0319811B8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409F-293E-492C-BBAA-C4D219C203BC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DED-0FA8-4648-965A-0319811B8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409F-293E-492C-BBAA-C4D219C203BC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DED-0FA8-4648-965A-0319811B8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409F-293E-492C-BBAA-C4D219C203BC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DED-0FA8-4648-965A-0319811B8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409F-293E-492C-BBAA-C4D219C203BC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DED-0FA8-4648-965A-0319811B8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409F-293E-492C-BBAA-C4D219C203BC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DED-0FA8-4648-965A-0319811B8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409F-293E-492C-BBAA-C4D219C203BC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DED-0FA8-4648-965A-0319811B8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409F-293E-492C-BBAA-C4D219C203BC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DED-0FA8-4648-965A-0319811B8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409F-293E-492C-BBAA-C4D219C203BC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DED-0FA8-4648-965A-0319811B8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E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409F-293E-492C-BBAA-C4D219C203BC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A1DED-0FA8-4648-965A-0319811B8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E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524000"/>
            <a:ext cx="7239000" cy="3886200"/>
          </a:xfrm>
          <a:solidFill>
            <a:schemeClr val="bg1"/>
          </a:solidFill>
          <a:ln w="50800" cap="rnd" cmpd="sng">
            <a:solidFill>
              <a:schemeClr val="tx1"/>
            </a:solidFill>
            <a:bevel/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Getting Your Publications </a:t>
            </a:r>
            <a:br>
              <a:rPr lang="en-US" b="1" i="1" dirty="0" smtClean="0"/>
            </a:br>
            <a:r>
              <a:rPr lang="en-US" b="1" i="1" dirty="0" smtClean="0"/>
              <a:t>to the Masses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sz="3600" dirty="0" smtClean="0"/>
              <a:t>Using W&amp;L’s Institutional Repository to Enhance Scholarly Communication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b="1" dirty="0" smtClean="0"/>
              <a:t>Elizabeth Anne Teaff</a:t>
            </a:r>
            <a:r>
              <a:rPr lang="en-US" sz="3200" dirty="0" smtClean="0"/>
              <a:t>, MLIS</a:t>
            </a:r>
            <a:br>
              <a:rPr lang="en-US" sz="3200" dirty="0" smtClean="0"/>
            </a:br>
            <a:r>
              <a:rPr lang="en-US" sz="3200" i="1" dirty="0" smtClean="0"/>
              <a:t>August 31, 2009</a:t>
            </a:r>
            <a:br>
              <a:rPr lang="en-US" sz="3200" i="1" dirty="0" smtClean="0"/>
            </a:b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1" name="Picture 10" descr="wl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5715000"/>
            <a:ext cx="1485900" cy="978218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pic>
        <p:nvPicPr>
          <p:cNvPr id="12" name="Picture 11" descr="wl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1485900" cy="978218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pic>
        <p:nvPicPr>
          <p:cNvPr id="13" name="Picture 12" descr="wl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5715000"/>
            <a:ext cx="1485900" cy="978218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pic>
        <p:nvPicPr>
          <p:cNvPr id="14" name="Picture 13" descr="wl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5715000"/>
            <a:ext cx="1485900" cy="978218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pic>
        <p:nvPicPr>
          <p:cNvPr id="15" name="Picture 14" descr="wl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5715000"/>
            <a:ext cx="1485900" cy="978218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pic>
        <p:nvPicPr>
          <p:cNvPr id="16" name="Picture 15" descr="wl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5715000"/>
            <a:ext cx="1485900" cy="978218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pic>
        <p:nvPicPr>
          <p:cNvPr id="17" name="Picture 16" descr="wl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228600"/>
            <a:ext cx="1485900" cy="978218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pic>
        <p:nvPicPr>
          <p:cNvPr id="18" name="Picture 17" descr="wl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228600"/>
            <a:ext cx="1485900" cy="978218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pic>
        <p:nvPicPr>
          <p:cNvPr id="19" name="Picture 18" descr="wl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228600"/>
            <a:ext cx="1485900" cy="978218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pic>
        <p:nvPicPr>
          <p:cNvPr id="20" name="Picture 19" descr="wl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228600"/>
            <a:ext cx="1485900" cy="978218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Archiving Policy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If your publications do not qualify for deposit in an Institutional Repository, we would like to have your conference presentations</a:t>
            </a:r>
            <a:r>
              <a:rPr lang="en-US" smtClean="0"/>
              <a:t>, </a:t>
            </a:r>
            <a:r>
              <a:rPr lang="en-US" smtClean="0"/>
              <a:t>or </a:t>
            </a:r>
            <a:r>
              <a:rPr lang="en-US" dirty="0" smtClean="0"/>
              <a:t>original teaching materials (e.g. illustrations, models, simulations, etc.).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447800"/>
            <a:ext cx="5181600" cy="1476375"/>
          </a:xfrm>
          <a:prstGeom prst="rect">
            <a:avLst/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If you are interested in this project, please send us your article(s) either in </a:t>
            </a:r>
            <a:r>
              <a:rPr lang="en-US" sz="25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pre-publication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form </a:t>
            </a:r>
            <a:br>
              <a:rPr lang="en-US" sz="25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(as originally submitted to the journal for publication before the referee process)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OR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5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post-referee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form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(final draft post-refereeing)  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*USE ROMEO WEBSITE TO DETERMINE IF YOUR PUBLICATIONS QUALIFY:</a:t>
            </a:r>
          </a:p>
          <a:p>
            <a:pPr algn="ctr"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http://www.sherpa.ac.uk/romeo/</a:t>
            </a:r>
          </a:p>
          <a:p>
            <a:pPr algn="ctr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An electronic version of your work can be emailed to </a:t>
            </a:r>
            <a:r>
              <a:rPr lang="en-US" sz="25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teaffe@wlu.edu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  </a:t>
            </a:r>
            <a:br>
              <a:rPr lang="en-US" sz="2500" dirty="0" smtClean="0">
                <a:latin typeface="Arial" pitchFamily="34" charset="0"/>
                <a:cs typeface="Arial" pitchFamily="34" charset="0"/>
              </a:rPr>
            </a:br>
            <a:r>
              <a:rPr lang="en-US" sz="2500" dirty="0" smtClean="0">
                <a:latin typeface="Arial" pitchFamily="34" charset="0"/>
                <a:cs typeface="Arial" pitchFamily="34" charset="0"/>
              </a:rPr>
              <a:t>If you only have a hardcopy, you may drop it off at the Information Desk of the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Leyburn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Library </a:t>
            </a:r>
            <a:br>
              <a:rPr lang="en-US" sz="2500" dirty="0" smtClean="0">
                <a:latin typeface="Arial" pitchFamily="34" charset="0"/>
                <a:cs typeface="Arial" pitchFamily="34" charset="0"/>
              </a:rPr>
            </a:br>
            <a:r>
              <a:rPr lang="en-US" sz="2500" dirty="0" smtClean="0">
                <a:latin typeface="Arial" pitchFamily="34" charset="0"/>
                <a:cs typeface="Arial" pitchFamily="34" charset="0"/>
              </a:rPr>
              <a:t>or send it to us by Campus Mail; </a:t>
            </a:r>
            <a:br>
              <a:rPr lang="en-US" sz="2500" dirty="0" smtClean="0">
                <a:latin typeface="Arial" pitchFamily="34" charset="0"/>
                <a:cs typeface="Arial" pitchFamily="34" charset="0"/>
              </a:rPr>
            </a:br>
            <a:r>
              <a:rPr lang="en-US" sz="2500" dirty="0" smtClean="0">
                <a:latin typeface="Arial" pitchFamily="34" charset="0"/>
                <a:cs typeface="Arial" pitchFamily="34" charset="0"/>
              </a:rPr>
              <a:t>we will scan it and mail it back to your office</a:t>
            </a:r>
          </a:p>
          <a:p>
            <a:pPr algn="ctr">
              <a:buNone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buNone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If you have any questions don’t hesitate to call us </a:t>
            </a:r>
            <a:br>
              <a:rPr lang="en-US" sz="2500" dirty="0" smtClean="0">
                <a:latin typeface="Arial" pitchFamily="34" charset="0"/>
                <a:cs typeface="Arial" pitchFamily="34" charset="0"/>
              </a:rPr>
            </a:br>
            <a:r>
              <a:rPr lang="en-US" sz="2500" dirty="0" smtClean="0">
                <a:latin typeface="Arial" pitchFamily="34" charset="0"/>
                <a:cs typeface="Arial" pitchFamily="34" charset="0"/>
              </a:rPr>
              <a:t>at (540) 458-8645 </a:t>
            </a:r>
            <a:br>
              <a:rPr lang="en-US" sz="2500" dirty="0" smtClean="0">
                <a:latin typeface="Arial" pitchFamily="34" charset="0"/>
                <a:cs typeface="Arial" pitchFamily="34" charset="0"/>
              </a:rPr>
            </a:br>
            <a:r>
              <a:rPr lang="en-US" sz="2500" dirty="0" smtClean="0">
                <a:latin typeface="Arial" pitchFamily="34" charset="0"/>
                <a:cs typeface="Arial" pitchFamily="34" charset="0"/>
              </a:rPr>
              <a:t>We look forward to working with you</a:t>
            </a:r>
          </a:p>
          <a:p>
            <a:pPr algn="ctr"/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Sources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1176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PowerPoint Presentation: “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Digital Repositories Using DSPACE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.” NITLE Information Services Camp Workshop Session Two, June 4, 2009.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Scott Hamlin,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Director of Technology for Research and Instruction, Wheaton College.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NITLE DSPACE Services webpage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http://www.nitle.org/www/service_groups/3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SPARC Repository Resources webpage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http://www.arl.org/sparc/repositories/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PowerPoint Presentation: “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Digitization Strategies, Technologies, and Practices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.” NITLE Information Services Camp Workshop June 3, 2009.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James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Gehrt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Digitzation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Center Coordinator, Mount Holyoke College.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Case for Institutional Repositories: A SPARC Position Paper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Raym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Crow. SPARC, 2002. (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http://www.arl.org/sparc/bm~doc/ir_final_release_102-2.pd</a:t>
            </a:r>
            <a:r>
              <a:rPr lang="en-US" sz="2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SPARC Institutional Repository Checklist &amp; Resource Guide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http://www.arl.org/sparc/bm~doc/ir_guide__checklist_v1.pdf</a:t>
            </a:r>
            <a:r>
              <a:rPr lang="en-US" sz="2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b="1" dirty="0"/>
              <a:t>Has anyone ever contacted you about getting a copy of one of your publications? 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Have </a:t>
            </a:r>
            <a:r>
              <a:rPr lang="en-US" b="1" dirty="0">
                <a:solidFill>
                  <a:srgbClr val="00B050"/>
                </a:solidFill>
              </a:rPr>
              <a:t>you noticed how some </a:t>
            </a:r>
            <a:r>
              <a:rPr lang="en-US" b="1" dirty="0" smtClean="0">
                <a:solidFill>
                  <a:srgbClr val="00B050"/>
                </a:solidFill>
              </a:rPr>
              <a:t>authors </a:t>
            </a:r>
            <a:r>
              <a:rPr lang="en-US" b="1" dirty="0">
                <a:solidFill>
                  <a:srgbClr val="00B050"/>
                </a:solidFill>
              </a:rPr>
              <a:t>have their publications easily found on the Internet</a:t>
            </a:r>
            <a:r>
              <a:rPr lang="en-US" b="1" dirty="0" smtClean="0">
                <a:solidFill>
                  <a:srgbClr val="00B050"/>
                </a:solidFill>
              </a:rPr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 </a:t>
            </a:r>
            <a:endParaRPr lang="en-US" dirty="0" smtClean="0"/>
          </a:p>
          <a:p>
            <a:r>
              <a:rPr lang="en-US" b="1" dirty="0" smtClean="0"/>
              <a:t>Have </a:t>
            </a:r>
            <a:r>
              <a:rPr lang="en-US" b="1" dirty="0"/>
              <a:t>you ever thought about making your articles more easily available? 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The University Library is beginning a pilot project to build a Institutional  Repository of faculty publications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00B050"/>
                </a:solidFill>
              </a:rPr>
              <a:t>Allowing us to add your article(s) to the W&amp;L Institutional Repository will make it searchable in Google Scholar and other search engines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This may enhance the impact factor of your publication(s) by increasing its accessibility and exposing it to a wider audience</a:t>
            </a:r>
          </a:p>
          <a:p>
            <a:pPr>
              <a:buNone/>
            </a:pPr>
            <a:r>
              <a:rPr lang="en-US" dirty="0" smtClean="0"/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Is an </a:t>
            </a:r>
            <a:br>
              <a:rPr lang="en-US" b="1" dirty="0" smtClean="0"/>
            </a:br>
            <a:r>
              <a:rPr lang="en-US" b="1" dirty="0" smtClean="0"/>
              <a:t>Institutional Repository (IR) 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754563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endParaRPr lang="en-US" sz="1000" dirty="0" smtClean="0"/>
          </a:p>
          <a:p>
            <a:pPr>
              <a:buFont typeface="Arial" charset="0"/>
              <a:buNone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Software that allows Institutions to : </a:t>
            </a:r>
            <a:endParaRPr lang="en-US" sz="20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Index/Organize, Create Workflow, Preserve/Store Digital Information for later Retrieval and Dissemination</a:t>
            </a: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Software that allows for preservation and access to digital content including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text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images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(TIFFs, JPEGs, MPEGs),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data sets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journal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articles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etc.</a:t>
            </a:r>
          </a:p>
          <a:p>
            <a:pPr>
              <a:defRPr/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Provide alternative publishing model for faculty created content</a:t>
            </a: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Create permanent location to house content created and/or owned by the University</a:t>
            </a:r>
          </a:p>
          <a:p>
            <a:pPr>
              <a:buNone/>
              <a:defRPr/>
            </a:pPr>
            <a:endParaRPr lang="en-US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IR Best Practices: </a:t>
            </a:r>
          </a:p>
          <a:p>
            <a:pPr>
              <a:defRPr/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Institutions should create collection policies</a:t>
            </a: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Commit to long-term preservation of materials in IR</a:t>
            </a:r>
          </a:p>
          <a:p>
            <a:pPr>
              <a:defRPr/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IRs should include the richest metadata possible to allow items to be harvested by service providers (Google) so digital assets may be searchable on a global scale</a:t>
            </a:r>
          </a:p>
          <a:p>
            <a:pPr>
              <a:buNone/>
            </a:pPr>
            <a:endParaRPr lang="en-US" sz="2000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en-US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en-US" sz="20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W&amp;L’s Repository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90600"/>
            <a:ext cx="7345363" cy="4232275"/>
          </a:xfrm>
          <a:prstGeom prst="rect">
            <a:avLst/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657600"/>
            <a:ext cx="5410200" cy="2997200"/>
          </a:xfrm>
          <a:prstGeom prst="rect">
            <a:avLst/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  <a:solidFill>
            <a:srgbClr val="E9FEA4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W&amp;L’s Repository</a:t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1400" dirty="0" smtClean="0">
                <a:latin typeface="Arial" charset="0"/>
                <a:cs typeface="Arial" charset="0"/>
              </a:rPr>
              <a:t>University Library Special Collections: Photographs of Washington &amp; Lee Presidents </a:t>
            </a:r>
            <a:br>
              <a:rPr lang="en-US" sz="1400" dirty="0" smtClean="0">
                <a:latin typeface="Arial" charset="0"/>
                <a:cs typeface="Arial" charset="0"/>
              </a:rPr>
            </a:br>
            <a:r>
              <a:rPr lang="en-US" sz="1400" dirty="0" smtClean="0">
                <a:latin typeface="Arial" charset="0"/>
                <a:cs typeface="Arial" charset="0"/>
              </a:rPr>
              <a:t>(Record Number 41) </a:t>
            </a:r>
          </a:p>
        </p:txBody>
      </p:sp>
      <p:pic>
        <p:nvPicPr>
          <p:cNvPr id="9219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1143000"/>
            <a:ext cx="8229600" cy="3386138"/>
          </a:xfrm>
          <a:noFill/>
          <a:ln w="50800">
            <a:solidFill>
              <a:srgbClr val="00B050"/>
            </a:solidFill>
          </a:ln>
        </p:spPr>
      </p:pic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4267200"/>
            <a:ext cx="4495800" cy="2463800"/>
          </a:xfrm>
          <a:prstGeom prst="rect">
            <a:avLst/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33400"/>
            <a:ext cx="4648200" cy="2987675"/>
          </a:xfrm>
          <a:prstGeom prst="rect">
            <a:avLst/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1126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038600"/>
            <a:ext cx="6934200" cy="2178050"/>
          </a:xfrm>
          <a:prstGeom prst="rect">
            <a:avLst/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1126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5181600" y="1143000"/>
            <a:ext cx="3246438" cy="3094038"/>
          </a:xfrm>
          <a:noFill/>
          <a:ln w="50800">
            <a:solidFill>
              <a:srgbClr val="92D050"/>
            </a:solidFill>
          </a:ln>
        </p:spPr>
      </p:pic>
      <p:pic>
        <p:nvPicPr>
          <p:cNvPr id="11269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4495800"/>
            <a:ext cx="4343400" cy="2236788"/>
          </a:xfrm>
          <a:prstGeom prst="rect">
            <a:avLst/>
          </a:prstGeom>
          <a:noFill/>
          <a:ln w="50800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11270" name="TextBox 11"/>
          <p:cNvSpPr txBox="1">
            <a:spLocks noChangeArrowheads="1"/>
          </p:cNvSpPr>
          <p:nvPr/>
        </p:nvSpPr>
        <p:spPr bwMode="auto">
          <a:xfrm>
            <a:off x="304800" y="152400"/>
            <a:ext cx="861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EXAMPLE of W&amp;L Faculty Publication in the Repository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ROMEO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http://www.sherpa.ac.uk/romeo/</a:t>
            </a:r>
          </a:p>
          <a:p>
            <a:pPr algn="ctr">
              <a:buNone/>
            </a:pPr>
            <a:r>
              <a:rPr lang="en-US" dirty="0" smtClean="0"/>
              <a:t>Determining your copyrights as an author</a:t>
            </a:r>
          </a:p>
          <a:p>
            <a:pPr algn="ctr">
              <a:buNone/>
            </a:pPr>
            <a:r>
              <a:rPr lang="en-US" sz="3000" dirty="0" smtClean="0"/>
              <a:t>Database of publisher's copyright &amp; archiving policies</a:t>
            </a:r>
          </a:p>
          <a:p>
            <a:pPr algn="ctr">
              <a:buNone/>
            </a:pPr>
            <a:endParaRPr lang="en-US" sz="3000" dirty="0" smtClean="0"/>
          </a:p>
          <a:p>
            <a:pPr algn="ctr">
              <a:buNone/>
            </a:pPr>
            <a:endParaRPr lang="en-US" sz="3000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5638800" cy="2439977"/>
          </a:xfrm>
          <a:prstGeom prst="rect">
            <a:avLst/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Copyright Information from ROMEO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05167"/>
            <a:ext cx="8229600" cy="3716028"/>
          </a:xfrm>
          <a:prstGeom prst="rect">
            <a:avLst/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355</TotalTime>
  <Words>424</Words>
  <Application>Microsoft Office PowerPoint</Application>
  <PresentationFormat>On-screen Show (4:3)</PresentationFormat>
  <Paragraphs>71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  Getting Your Publications  to the Masses:  Using W&amp;L’s Institutional Repository to Enhance Scholarly Communication  Elizabeth Anne Teaff, MLIS August 31, 2009      </vt:lpstr>
      <vt:lpstr>Slide 2</vt:lpstr>
      <vt:lpstr>Slide 3</vt:lpstr>
      <vt:lpstr>What Is an  Institutional Repository (IR) ?</vt:lpstr>
      <vt:lpstr>W&amp;L’s Repository</vt:lpstr>
      <vt:lpstr>W&amp;L’s Repository University Library Special Collections: Photographs of Washington &amp; Lee Presidents  (Record Number 41) </vt:lpstr>
      <vt:lpstr>Slide 7</vt:lpstr>
      <vt:lpstr>ROMEO</vt:lpstr>
      <vt:lpstr>Example of Copyright Information from ROMEO</vt:lpstr>
      <vt:lpstr>Archiving Policy Options</vt:lpstr>
      <vt:lpstr>Slide 11</vt:lpstr>
      <vt:lpstr>Sources</vt:lpstr>
    </vt:vector>
  </TitlesOfParts>
  <Company>Washington &amp; Lee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Getting your Publications  to the Masses:  Using W&amp;L’s Institutional Repository to Enhance Scholarly Communication     </dc:title>
  <dc:creator>TeaffE</dc:creator>
  <cp:lastModifiedBy>Backdoor2</cp:lastModifiedBy>
  <cp:revision>33</cp:revision>
  <dcterms:created xsi:type="dcterms:W3CDTF">2009-08-10T18:55:19Z</dcterms:created>
  <dcterms:modified xsi:type="dcterms:W3CDTF">2009-08-31T13:29:05Z</dcterms:modified>
</cp:coreProperties>
</file>